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1024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178771" y="-204187"/>
            <a:ext cx="639483" cy="10551042"/>
          </a:xfrm>
          <a:prstGeom prst="rect">
            <a:avLst/>
          </a:prstGeom>
          <a:solidFill>
            <a:srgbClr val="FF5757"/>
          </a:solidFill>
        </p:spPr>
      </p:sp>
      <p:sp>
        <p:nvSpPr>
          <p:cNvPr id="3" name="AutoShape 3"/>
          <p:cNvSpPr/>
          <p:nvPr/>
        </p:nvSpPr>
        <p:spPr>
          <a:xfrm>
            <a:off x="15796207" y="-204187"/>
            <a:ext cx="639483" cy="10551042"/>
          </a:xfrm>
          <a:prstGeom prst="rect">
            <a:avLst/>
          </a:prstGeom>
          <a:solidFill>
            <a:srgbClr val="FF9649"/>
          </a:solidFill>
        </p:spPr>
      </p:sp>
      <p:sp>
        <p:nvSpPr>
          <p:cNvPr id="4" name="AutoShape 4"/>
          <p:cNvSpPr/>
          <p:nvPr/>
        </p:nvSpPr>
        <p:spPr>
          <a:xfrm>
            <a:off x="16413644" y="-204187"/>
            <a:ext cx="639483" cy="10551042"/>
          </a:xfrm>
          <a:prstGeom prst="rect">
            <a:avLst/>
          </a:prstGeom>
          <a:solidFill>
            <a:srgbClr val="F4D733"/>
          </a:solidFill>
        </p:spPr>
      </p:sp>
      <p:sp>
        <p:nvSpPr>
          <p:cNvPr id="5" name="AutoShape 5"/>
          <p:cNvSpPr/>
          <p:nvPr/>
        </p:nvSpPr>
        <p:spPr>
          <a:xfrm>
            <a:off x="17031080" y="-204187"/>
            <a:ext cx="639483" cy="10551042"/>
          </a:xfrm>
          <a:prstGeom prst="rect">
            <a:avLst/>
          </a:prstGeom>
          <a:solidFill>
            <a:srgbClr val="62C273"/>
          </a:solidFill>
        </p:spPr>
      </p:sp>
      <p:sp>
        <p:nvSpPr>
          <p:cNvPr id="6" name="AutoShape 6"/>
          <p:cNvSpPr/>
          <p:nvPr/>
        </p:nvSpPr>
        <p:spPr>
          <a:xfrm>
            <a:off x="17648517" y="-204187"/>
            <a:ext cx="639483" cy="10551042"/>
          </a:xfrm>
          <a:prstGeom prst="rect">
            <a:avLst/>
          </a:prstGeom>
          <a:solidFill>
            <a:srgbClr val="5E17EB"/>
          </a:solidFill>
        </p:spPr>
      </p:sp>
      <p:sp>
        <p:nvSpPr>
          <p:cNvPr id="7" name="AutoShape 7"/>
          <p:cNvSpPr/>
          <p:nvPr/>
        </p:nvSpPr>
        <p:spPr>
          <a:xfrm>
            <a:off x="14539288" y="-136384"/>
            <a:ext cx="639483" cy="10551042"/>
          </a:xfrm>
          <a:prstGeom prst="rect">
            <a:avLst/>
          </a:prstGeom>
          <a:solidFill>
            <a:srgbClr val="A44F30"/>
          </a:solidFill>
        </p:spPr>
      </p:sp>
      <p:sp>
        <p:nvSpPr>
          <p:cNvPr id="8" name="AutoShape 8"/>
          <p:cNvSpPr/>
          <p:nvPr/>
        </p:nvSpPr>
        <p:spPr>
          <a:xfrm>
            <a:off x="13934192" y="-136384"/>
            <a:ext cx="639483" cy="1055104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9"/>
          <p:cNvSpPr/>
          <p:nvPr/>
        </p:nvSpPr>
        <p:spPr>
          <a:xfrm>
            <a:off x="13270406" y="-67032"/>
            <a:ext cx="639483" cy="10551042"/>
          </a:xfrm>
          <a:prstGeom prst="rect">
            <a:avLst/>
          </a:prstGeom>
          <a:solidFill>
            <a:srgbClr val="BF66C9"/>
          </a:solidFill>
        </p:spPr>
      </p:sp>
      <p:sp>
        <p:nvSpPr>
          <p:cNvPr id="10" name="AutoShape 10"/>
          <p:cNvSpPr/>
          <p:nvPr/>
        </p:nvSpPr>
        <p:spPr>
          <a:xfrm>
            <a:off x="12630923" y="-136384"/>
            <a:ext cx="639483" cy="10551042"/>
          </a:xfrm>
          <a:prstGeom prst="rect">
            <a:avLst/>
          </a:prstGeom>
          <a:solidFill>
            <a:srgbClr val="3EA8DD"/>
          </a:solidFill>
        </p:spPr>
      </p:sp>
      <p:grpSp>
        <p:nvGrpSpPr>
          <p:cNvPr id="11" name="Group 11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808221" y="1886179"/>
            <a:ext cx="6895821" cy="6784753"/>
            <a:chOff x="0" y="0"/>
            <a:chExt cx="9194429" cy="9046337"/>
          </a:xfrm>
        </p:grpSpPr>
        <p:sp>
          <p:nvSpPr>
            <p:cNvPr id="14" name="TextBox 14"/>
            <p:cNvSpPr txBox="1"/>
            <p:nvPr/>
          </p:nvSpPr>
          <p:spPr>
            <a:xfrm>
              <a:off x="7648" y="1192702"/>
              <a:ext cx="9186781" cy="1778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90"/>
                </a:lnSpc>
              </a:pPr>
              <a:r>
                <a:rPr lang="en-US" sz="9989">
                  <a:solidFill>
                    <a:srgbClr val="1D1D1E"/>
                  </a:solidFill>
                  <a:latin typeface="Raleway Heavy"/>
                </a:rPr>
                <a:t>PRIDE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48" y="114300"/>
              <a:ext cx="9186781" cy="894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5"/>
                </a:lnSpc>
              </a:pPr>
              <a:r>
                <a:rPr lang="en-US" sz="4994">
                  <a:solidFill>
                    <a:srgbClr val="1D1D1E"/>
                  </a:solidFill>
                  <a:latin typeface="Raleway Heavy"/>
                </a:rPr>
                <a:t>ABOUT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313186"/>
              <a:ext cx="9186781" cy="4733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7"/>
                </a:lnSpc>
              </a:pPr>
              <a:r>
                <a:rPr lang="en-US" sz="3425">
                  <a:solidFill>
                    <a:srgbClr val="1D1D1E"/>
                  </a:solidFill>
                  <a:latin typeface="Raleway Bold"/>
                </a:rPr>
                <a:t>What is Pride?</a:t>
              </a:r>
            </a:p>
            <a:p>
              <a:pPr>
                <a:lnSpc>
                  <a:spcPts val="4007"/>
                </a:lnSpc>
              </a:pPr>
              <a:endParaRPr lang="en-US" sz="3425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4007"/>
                </a:lnSpc>
              </a:pPr>
              <a:r>
                <a:rPr lang="en-US" sz="3425">
                  <a:solidFill>
                    <a:srgbClr val="1D1D1E"/>
                  </a:solidFill>
                  <a:latin typeface="Raleway Bold"/>
                </a:rPr>
                <a:t>Where do Pride celebrations take place?</a:t>
              </a:r>
            </a:p>
            <a:p>
              <a:pPr>
                <a:lnSpc>
                  <a:spcPts val="4007"/>
                </a:lnSpc>
              </a:pPr>
              <a:endParaRPr lang="en-US" sz="3425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4007"/>
                </a:lnSpc>
              </a:pPr>
              <a:r>
                <a:rPr lang="en-US" sz="3425">
                  <a:solidFill>
                    <a:srgbClr val="1D1D1E"/>
                  </a:solidFill>
                  <a:latin typeface="Raleway Bold"/>
                </a:rPr>
                <a:t>How can I find out more about this?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0695" y="4257829"/>
            <a:ext cx="5782468" cy="434054"/>
            <a:chOff x="0" y="0"/>
            <a:chExt cx="6350000" cy="47355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778031" y="8885759"/>
            <a:ext cx="3098770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9195" y="2485258"/>
            <a:ext cx="18288000" cy="483185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83443" y="4903173"/>
            <a:ext cx="6472089" cy="49592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512324" y="3053261"/>
            <a:ext cx="7419211" cy="111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5"/>
              </a:lnSpc>
            </a:pPr>
            <a:r>
              <a:rPr lang="en-US" sz="8748">
                <a:solidFill>
                  <a:srgbClr val="1D1D1E"/>
                </a:solidFill>
                <a:latin typeface="Raleway Heavy"/>
              </a:rPr>
              <a:t>HATE CRIME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10117" y="2237614"/>
            <a:ext cx="6473326" cy="59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4692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80511" y="4164603"/>
            <a:ext cx="5682837" cy="426575"/>
            <a:chOff x="0" y="0"/>
            <a:chExt cx="6350000" cy="4735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958073" y="4802561"/>
            <a:ext cx="6771370" cy="548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8"/>
              </a:lnSpc>
            </a:pPr>
            <a:r>
              <a:rPr lang="en-US" sz="3366">
                <a:solidFill>
                  <a:srgbClr val="1D1D1E"/>
                </a:solidFill>
                <a:latin typeface="Raleway Bold"/>
              </a:rPr>
              <a:t>What is a hate crime?</a:t>
            </a: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r>
              <a:rPr lang="en-US" sz="3366">
                <a:solidFill>
                  <a:srgbClr val="1D1D1E"/>
                </a:solidFill>
                <a:latin typeface="Raleway Bold"/>
              </a:rPr>
              <a:t>Why do hate crimes occur?</a:t>
            </a: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r>
              <a:rPr lang="en-US" sz="3366">
                <a:solidFill>
                  <a:srgbClr val="1D1D1E"/>
                </a:solidFill>
                <a:latin typeface="Raleway Bold"/>
              </a:rPr>
              <a:t>Where can I go to report a hate crime?</a:t>
            </a: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8"/>
              </a:lnSpc>
            </a:pPr>
            <a:endParaRPr lang="en-US" sz="3366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78030" y="8885759"/>
            <a:ext cx="32511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5576981"/>
            <a:ext cx="18288000" cy="1828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753572" y="7203837"/>
            <a:ext cx="19841586" cy="3303108"/>
          </a:xfrm>
          <a:prstGeom prst="rect">
            <a:avLst/>
          </a:prstGeom>
          <a:solidFill>
            <a:srgbClr val="70ABD5"/>
          </a:solidFill>
        </p:spPr>
      </p:sp>
      <p:grpSp>
        <p:nvGrpSpPr>
          <p:cNvPr id="4" name="Group 4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290790" y="3897207"/>
            <a:ext cx="5809913" cy="436114"/>
            <a:chOff x="0" y="0"/>
            <a:chExt cx="6350000" cy="4735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42560" y="2614944"/>
            <a:ext cx="6745440" cy="100960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27742" y="2925492"/>
            <a:ext cx="7585115" cy="95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1"/>
              </a:lnSpc>
            </a:pPr>
            <a:r>
              <a:rPr lang="en-US" sz="7453">
                <a:solidFill>
                  <a:srgbClr val="1D1D1E"/>
                </a:solidFill>
                <a:latin typeface="Raleway Heavy"/>
              </a:rPr>
              <a:t>STEREOTYPES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85324" y="2141574"/>
            <a:ext cx="6618079" cy="60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1"/>
              </a:lnSpc>
            </a:pPr>
            <a:r>
              <a:rPr lang="en-US" sz="4797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58906" y="4664530"/>
            <a:ext cx="6922788" cy="5089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6"/>
              </a:lnSpc>
            </a:pPr>
            <a:r>
              <a:rPr lang="en-US" sz="3441">
                <a:solidFill>
                  <a:srgbClr val="1D1D1E"/>
                </a:solidFill>
                <a:latin typeface="Raleway Bold"/>
              </a:rPr>
              <a:t>What is a stereotype?</a:t>
            </a: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026"/>
              </a:lnSpc>
            </a:pPr>
            <a:r>
              <a:rPr lang="en-US" sz="3441">
                <a:solidFill>
                  <a:srgbClr val="1D1D1E"/>
                </a:solidFill>
                <a:latin typeface="Raleway Bold"/>
              </a:rPr>
              <a:t>Why are stereotypes harmful?</a:t>
            </a: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026"/>
              </a:lnSpc>
            </a:pPr>
            <a:r>
              <a:rPr lang="en-US" sz="3441">
                <a:solidFill>
                  <a:srgbClr val="1D1D1E"/>
                </a:solidFill>
                <a:latin typeface="Raleway Bold"/>
              </a:rPr>
              <a:t>How can you respond positively when you hear a stereotype??</a:t>
            </a: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026"/>
              </a:lnSpc>
            </a:pPr>
            <a:endParaRPr lang="en-US" sz="3441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9600" y="1508799"/>
            <a:ext cx="8156213" cy="8745851"/>
            <a:chOff x="0" y="0"/>
            <a:chExt cx="8099053" cy="8684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8098" y="1100112"/>
            <a:ext cx="12857697" cy="924674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96610" y="3917661"/>
            <a:ext cx="5650638" cy="424158"/>
            <a:chOff x="0" y="0"/>
            <a:chExt cx="6350000" cy="4735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4014" y="1686137"/>
            <a:ext cx="13742018" cy="95793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3342" y="2813858"/>
            <a:ext cx="7377173" cy="1103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9"/>
              </a:lnSpc>
            </a:pPr>
            <a:r>
              <a:rPr lang="en-US" sz="8698">
                <a:solidFill>
                  <a:srgbClr val="1D1D1E"/>
                </a:solidFill>
                <a:latin typeface="Raleway Heavy"/>
              </a:rPr>
              <a:t>PREJUDICE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03605" y="2139822"/>
            <a:ext cx="6436647" cy="60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4666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77513" y="4775300"/>
            <a:ext cx="6733003" cy="446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6"/>
              </a:lnSpc>
            </a:pPr>
            <a:r>
              <a:rPr lang="en-US" sz="3347">
                <a:solidFill>
                  <a:srgbClr val="1D1D1E"/>
                </a:solidFill>
                <a:latin typeface="Raleway Bold"/>
              </a:rPr>
              <a:t>What is prejudice?</a:t>
            </a:r>
          </a:p>
          <a:p>
            <a:pPr>
              <a:lnSpc>
                <a:spcPts val="3916"/>
              </a:lnSpc>
            </a:pPr>
            <a:endParaRPr lang="en-US" sz="334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16"/>
              </a:lnSpc>
            </a:pPr>
            <a:r>
              <a:rPr lang="en-US" sz="3347">
                <a:solidFill>
                  <a:srgbClr val="1D1D1E"/>
                </a:solidFill>
                <a:latin typeface="Raleway Bold"/>
              </a:rPr>
              <a:t>How does it link to discrimination?</a:t>
            </a:r>
          </a:p>
          <a:p>
            <a:pPr>
              <a:lnSpc>
                <a:spcPts val="3916"/>
              </a:lnSpc>
            </a:pPr>
            <a:endParaRPr lang="en-US" sz="334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16"/>
              </a:lnSpc>
            </a:pPr>
            <a:r>
              <a:rPr lang="en-US" sz="3347">
                <a:solidFill>
                  <a:srgbClr val="1D1D1E"/>
                </a:solidFill>
                <a:latin typeface="Raleway Bold"/>
              </a:rPr>
              <a:t>How can we safely challenge prejudiced views?</a:t>
            </a:r>
          </a:p>
          <a:p>
            <a:pPr>
              <a:lnSpc>
                <a:spcPts val="3916"/>
              </a:lnSpc>
            </a:pPr>
            <a:endParaRPr lang="en-US" sz="334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16"/>
              </a:lnSpc>
            </a:pPr>
            <a:endParaRPr lang="en-US" sz="3347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78030" y="8885759"/>
            <a:ext cx="33273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6212454" y="-2050419"/>
            <a:ext cx="12437377" cy="1239319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430235" y="6346648"/>
            <a:ext cx="4574058" cy="4546831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BD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90743" y="3591784"/>
            <a:ext cx="5461763" cy="409981"/>
            <a:chOff x="0" y="0"/>
            <a:chExt cx="6350000" cy="4735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6415" y="5973929"/>
            <a:ext cx="3505329" cy="350532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808221" y="2903156"/>
            <a:ext cx="7130589" cy="622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4904">
                <a:solidFill>
                  <a:srgbClr val="1D1D1E"/>
                </a:solidFill>
                <a:latin typeface="Raleway Heavy"/>
              </a:rPr>
              <a:t>INTERSECTIONALITY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6360" y="2210413"/>
            <a:ext cx="6221500" cy="56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</a:pPr>
            <a:r>
              <a:rPr lang="en-US" sz="4510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56360" y="4034191"/>
            <a:ext cx="6671131" cy="582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5"/>
              </a:lnSpc>
            </a:pPr>
            <a:r>
              <a:rPr lang="en-US" sz="3012">
                <a:solidFill>
                  <a:srgbClr val="1D1D1E"/>
                </a:solidFill>
                <a:latin typeface="Raleway Bold"/>
              </a:rPr>
              <a:t>What is intersectionality?</a:t>
            </a: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r>
              <a:rPr lang="en-US" sz="3012">
                <a:solidFill>
                  <a:srgbClr val="1D1D1E"/>
                </a:solidFill>
                <a:latin typeface="Raleway Bold"/>
              </a:rPr>
              <a:t>Why do people from intersectional groups face more prejudice?</a:t>
            </a: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r>
              <a:rPr lang="en-US" sz="3012">
                <a:solidFill>
                  <a:srgbClr val="1D1D1E"/>
                </a:solidFill>
                <a:latin typeface="Raleway Bold"/>
              </a:rPr>
              <a:t>Why is it important to talk about intersections when discussing equality, diversity and inclusion?</a:t>
            </a: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525"/>
              </a:lnSpc>
            </a:pPr>
            <a:endParaRPr lang="en-US" sz="3012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34362" y="-945320"/>
            <a:ext cx="5360682" cy="50926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037343">
            <a:off x="1477350" y="2494658"/>
            <a:ext cx="10447618" cy="4701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7255984" y="-546417"/>
            <a:ext cx="3553089" cy="1634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5314">
            <a:off x="6495239" y="6946469"/>
            <a:ext cx="3533943" cy="4589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5112" y="2797402"/>
            <a:ext cx="3656159" cy="474825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75959" y="3266489"/>
            <a:ext cx="5992443" cy="100502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547952" y="4035546"/>
            <a:ext cx="5632385" cy="422788"/>
            <a:chOff x="0" y="0"/>
            <a:chExt cx="6350000" cy="4735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08221" y="3035024"/>
            <a:ext cx="7353343" cy="87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3"/>
              </a:lnSpc>
            </a:pPr>
            <a:r>
              <a:rPr lang="en-US" sz="6864">
                <a:solidFill>
                  <a:srgbClr val="1D1D1E"/>
                </a:solidFill>
                <a:latin typeface="Raleway Heavy"/>
              </a:rPr>
              <a:t>HUMAN RIGHTS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60987" y="2263788"/>
            <a:ext cx="6415856" cy="59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4651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15993" y="4595890"/>
            <a:ext cx="7045571" cy="663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2"/>
              </a:lnSpc>
            </a:pPr>
            <a:r>
              <a:rPr lang="en-US" sz="3181">
                <a:solidFill>
                  <a:srgbClr val="1D1D1E"/>
                </a:solidFill>
                <a:latin typeface="Raleway Bold"/>
              </a:rPr>
              <a:t>What are human rights?</a:t>
            </a: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r>
              <a:rPr lang="en-US" sz="3181">
                <a:solidFill>
                  <a:srgbClr val="1D1D1E"/>
                </a:solidFill>
                <a:latin typeface="Raleway Bold"/>
              </a:rPr>
              <a:t>Do I have rights if I am under the age of 18?</a:t>
            </a: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r>
              <a:rPr lang="en-US" sz="3181">
                <a:solidFill>
                  <a:srgbClr val="1D1D1E"/>
                </a:solidFill>
                <a:latin typeface="Raleway Bold"/>
              </a:rPr>
              <a:t>Where can I learn more about my rights?</a:t>
            </a: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22"/>
              </a:lnSpc>
            </a:pPr>
            <a:endParaRPr lang="en-US" sz="3181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778030" y="8885759"/>
            <a:ext cx="32511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86500"/>
            <a:ext cx="8057156" cy="415950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67294" y="2941425"/>
            <a:ext cx="6759894" cy="74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4"/>
              </a:lnSpc>
            </a:pPr>
            <a:r>
              <a:rPr lang="en-US" sz="5822">
                <a:solidFill>
                  <a:srgbClr val="1D1D1E"/>
                </a:solidFill>
                <a:latin typeface="Raleway Heavy"/>
              </a:rPr>
              <a:t>DISCRIMINATION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67294" y="2236504"/>
            <a:ext cx="6759894" cy="61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64480" y="4358993"/>
            <a:ext cx="6759894" cy="352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1"/>
              </a:lnSpc>
            </a:pPr>
            <a:r>
              <a:rPr lang="en-US" sz="3360" dirty="0">
                <a:solidFill>
                  <a:srgbClr val="1D1D1E"/>
                </a:solidFill>
                <a:latin typeface="Raleway Bold"/>
              </a:rPr>
              <a:t>Who faces discrimination?</a:t>
            </a:r>
          </a:p>
          <a:p>
            <a:pPr>
              <a:lnSpc>
                <a:spcPts val="3931"/>
              </a:lnSpc>
            </a:pPr>
            <a:endParaRPr lang="en-US" sz="3360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1"/>
              </a:lnSpc>
            </a:pPr>
            <a:r>
              <a:rPr lang="en-US" sz="3080" dirty="0">
                <a:solidFill>
                  <a:srgbClr val="1D1D1E"/>
                </a:solidFill>
                <a:latin typeface="Raleway Bold"/>
              </a:rPr>
              <a:t>What should I do if I see or hear </a:t>
            </a:r>
          </a:p>
          <a:p>
            <a:pPr>
              <a:lnSpc>
                <a:spcPts val="3931"/>
              </a:lnSpc>
            </a:pPr>
            <a:r>
              <a:rPr lang="en-US" sz="3080" dirty="0">
                <a:solidFill>
                  <a:srgbClr val="1D1D1E"/>
                </a:solidFill>
                <a:latin typeface="Raleway Bold"/>
              </a:rPr>
              <a:t>that somebody is being discriminated against?</a:t>
            </a:r>
          </a:p>
          <a:p>
            <a:pPr>
              <a:lnSpc>
                <a:spcPts val="3931"/>
              </a:lnSpc>
            </a:pPr>
            <a:endParaRPr lang="en-US" sz="3080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931"/>
              </a:lnSpc>
            </a:pPr>
            <a:r>
              <a:rPr lang="en-US" sz="3080" dirty="0">
                <a:solidFill>
                  <a:srgbClr val="1D1D1E"/>
                </a:solidFill>
                <a:latin typeface="Raleway Bold"/>
              </a:rPr>
              <a:t>Are there laws about discrimination?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277221" y="3690836"/>
            <a:ext cx="5934411" cy="445459"/>
            <a:chOff x="0" y="0"/>
            <a:chExt cx="6350000" cy="4735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8030" y="8885759"/>
            <a:ext cx="32511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9307" y="-1432097"/>
            <a:ext cx="7469386" cy="164326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7605" y="4888976"/>
            <a:ext cx="6092789" cy="76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</a:pPr>
            <a:r>
              <a:rPr lang="en-US" sz="6015">
                <a:solidFill>
                  <a:srgbClr val="1D1D1E"/>
                </a:solidFill>
                <a:latin typeface="Raleway Heavy"/>
              </a:rPr>
              <a:t>ANTI-RACISM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7605" y="4371960"/>
            <a:ext cx="6092789" cy="39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</a:pPr>
            <a:r>
              <a:rPr lang="en-US" sz="2972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97605" y="5640949"/>
            <a:ext cx="6205477" cy="41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9"/>
              </a:lnSpc>
            </a:pPr>
            <a:r>
              <a:rPr lang="en-US" sz="3084" dirty="0">
                <a:solidFill>
                  <a:srgbClr val="1D1D1E"/>
                </a:solidFill>
                <a:latin typeface="Raleway Bold"/>
              </a:rPr>
              <a:t>What does it mean to be an anti-racist?</a:t>
            </a:r>
          </a:p>
          <a:p>
            <a:pPr>
              <a:lnSpc>
                <a:spcPts val="3609"/>
              </a:lnSpc>
            </a:pPr>
            <a:endParaRPr lang="en-US" sz="3084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609"/>
              </a:lnSpc>
            </a:pPr>
            <a:r>
              <a:rPr lang="en-US" sz="3084" dirty="0">
                <a:solidFill>
                  <a:srgbClr val="1D1D1E"/>
                </a:solidFill>
                <a:latin typeface="Raleway Bold"/>
              </a:rPr>
              <a:t>How can I safely challenge racism?</a:t>
            </a:r>
          </a:p>
          <a:p>
            <a:pPr>
              <a:lnSpc>
                <a:spcPts val="3609"/>
              </a:lnSpc>
            </a:pPr>
            <a:endParaRPr lang="en-US" sz="3084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609"/>
              </a:lnSpc>
            </a:pPr>
            <a:r>
              <a:rPr lang="en-US" sz="3084" dirty="0">
                <a:solidFill>
                  <a:srgbClr val="1D1D1E"/>
                </a:solidFill>
                <a:latin typeface="Raleway Bold"/>
              </a:rPr>
              <a:t>Am I privileged?</a:t>
            </a:r>
          </a:p>
          <a:p>
            <a:pPr>
              <a:lnSpc>
                <a:spcPts val="3609"/>
              </a:lnSpc>
            </a:pPr>
            <a:endParaRPr lang="en-US" sz="3084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609"/>
              </a:lnSpc>
            </a:pPr>
            <a:endParaRPr lang="en-US" sz="3084" dirty="0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8030" y="8885759"/>
            <a:ext cx="33273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42207" y="2175587"/>
            <a:ext cx="7632227" cy="70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5532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71573" y="4717767"/>
            <a:ext cx="7166223" cy="316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8"/>
              </a:lnSpc>
            </a:pPr>
            <a:r>
              <a:rPr lang="en-US" sz="3562">
                <a:solidFill>
                  <a:srgbClr val="1D1D1E"/>
                </a:solidFill>
                <a:latin typeface="Raleway Bold"/>
              </a:rPr>
              <a:t>When did it come into force?</a:t>
            </a:r>
          </a:p>
          <a:p>
            <a:pPr>
              <a:lnSpc>
                <a:spcPts val="4168"/>
              </a:lnSpc>
            </a:pPr>
            <a:endParaRPr lang="en-US" sz="356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168"/>
              </a:lnSpc>
            </a:pPr>
            <a:r>
              <a:rPr lang="en-US" sz="3562">
                <a:solidFill>
                  <a:srgbClr val="1D1D1E"/>
                </a:solidFill>
                <a:latin typeface="Raleway Bold"/>
              </a:rPr>
              <a:t>Who does it protect?</a:t>
            </a:r>
          </a:p>
          <a:p>
            <a:pPr>
              <a:lnSpc>
                <a:spcPts val="4168"/>
              </a:lnSpc>
            </a:pPr>
            <a:endParaRPr lang="en-US" sz="3562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168"/>
              </a:lnSpc>
            </a:pPr>
            <a:r>
              <a:rPr lang="en-US" sz="3562">
                <a:solidFill>
                  <a:srgbClr val="1D1D1E"/>
                </a:solidFill>
                <a:latin typeface="Raleway Bold"/>
              </a:rPr>
              <a:t>What is a protected characteristic?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097762" y="3877051"/>
            <a:ext cx="6700219" cy="502944"/>
            <a:chOff x="0" y="0"/>
            <a:chExt cx="6350000" cy="4735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7102156" y="4957323"/>
            <a:ext cx="8903945" cy="8903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1782166" y="0"/>
            <a:ext cx="998652" cy="10767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7139277" y="-538357"/>
            <a:ext cx="998652" cy="10767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5337936" y="9021280"/>
            <a:ext cx="998652" cy="10767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2459766" y="3338694"/>
            <a:ext cx="998652" cy="10767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9846263" y="-318033"/>
            <a:ext cx="998652" cy="10767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88048" y="5143500"/>
            <a:ext cx="5499952" cy="549307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634935" y="3023249"/>
            <a:ext cx="7632227" cy="7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5"/>
              </a:lnSpc>
            </a:pPr>
            <a:r>
              <a:rPr lang="en-US" sz="5586">
                <a:solidFill>
                  <a:srgbClr val="1D1D1E"/>
                </a:solidFill>
                <a:latin typeface="Raleway Heavy"/>
              </a:rPr>
              <a:t>THE EQUALITY 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407526" y="2260073"/>
            <a:ext cx="998652" cy="10767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3085211" y="3118950"/>
            <a:ext cx="998652" cy="107671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278705" y="5649589"/>
            <a:ext cx="998652" cy="107671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4360839" y="1076714"/>
            <a:ext cx="998652" cy="107671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7983389" y="3041304"/>
            <a:ext cx="998652" cy="107671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4198288" y="4565708"/>
            <a:ext cx="998652" cy="107671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7289348" y="220324"/>
            <a:ext cx="998652" cy="107671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>
            <a:alphaModFix amt="54000"/>
          </a:blip>
          <a:srcRect/>
          <a:stretch>
            <a:fillRect/>
          </a:stretch>
        </p:blipFill>
        <p:spPr>
          <a:xfrm>
            <a:off x="10555477" y="9241237"/>
            <a:ext cx="998652" cy="107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35923" y="5139911"/>
            <a:ext cx="3749966" cy="281487"/>
            <a:chOff x="0" y="0"/>
            <a:chExt cx="6350000" cy="473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2700000">
            <a:off x="4468696" y="-4305008"/>
            <a:ext cx="8403145" cy="874152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980585" y="2278258"/>
            <a:ext cx="6680293" cy="6083228"/>
            <a:chOff x="0" y="0"/>
            <a:chExt cx="8907057" cy="8110971"/>
          </a:xfrm>
        </p:grpSpPr>
        <p:sp>
          <p:nvSpPr>
            <p:cNvPr id="9" name="TextBox 9"/>
            <p:cNvSpPr txBox="1"/>
            <p:nvPr/>
          </p:nvSpPr>
          <p:spPr>
            <a:xfrm>
              <a:off x="7409" y="1144115"/>
              <a:ext cx="8899648" cy="173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9677">
                  <a:solidFill>
                    <a:srgbClr val="1D1D1E"/>
                  </a:solidFill>
                  <a:latin typeface="Raleway Heavy"/>
                </a:rPr>
                <a:t>PRIVILEGE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09" y="114300"/>
              <a:ext cx="8899648" cy="863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838">
                  <a:solidFill>
                    <a:srgbClr val="1D1D1E"/>
                  </a:solidFill>
                  <a:latin typeface="Raleway Heavy"/>
                </a:rPr>
                <a:t>ABOUT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178377"/>
              <a:ext cx="8899648" cy="3932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2"/>
                </a:lnSpc>
              </a:pPr>
              <a:r>
                <a:rPr lang="en-US" sz="3318">
                  <a:solidFill>
                    <a:srgbClr val="1D1D1E"/>
                  </a:solidFill>
                  <a:latin typeface="Raleway Bold"/>
                </a:rPr>
                <a:t>Is privilege a bad thing?</a:t>
              </a:r>
            </a:p>
            <a:p>
              <a:pPr>
                <a:lnSpc>
                  <a:spcPts val="3882"/>
                </a:lnSpc>
              </a:pPr>
              <a:endParaRPr lang="en-US" sz="3318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3882"/>
                </a:lnSpc>
              </a:pPr>
              <a:r>
                <a:rPr lang="en-US" sz="3318">
                  <a:solidFill>
                    <a:srgbClr val="1D1D1E"/>
                  </a:solidFill>
                  <a:latin typeface="Raleway Bold"/>
                </a:rPr>
                <a:t>Who decides who is privileged?</a:t>
              </a:r>
            </a:p>
            <a:p>
              <a:pPr>
                <a:lnSpc>
                  <a:spcPts val="3882"/>
                </a:lnSpc>
              </a:pPr>
              <a:endParaRPr lang="en-US" sz="3318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3882"/>
                </a:lnSpc>
              </a:pPr>
              <a:r>
                <a:rPr lang="en-US" sz="3318">
                  <a:solidFill>
                    <a:srgbClr val="1D1D1E"/>
                  </a:solidFill>
                  <a:latin typeface="Raleway Bold"/>
                </a:rPr>
                <a:t>Can I use my privilege positively?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77600" y="690000"/>
            <a:ext cx="5973333" cy="95764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980585" y="4434366"/>
            <a:ext cx="6700219" cy="502944"/>
            <a:chOff x="0" y="0"/>
            <a:chExt cx="6350000" cy="4735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9144" y="3175796"/>
            <a:ext cx="450593" cy="45059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446209" y="740156"/>
            <a:ext cx="136229" cy="13622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43999" y="2971452"/>
            <a:ext cx="136229" cy="13622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75885" y="3929715"/>
            <a:ext cx="136229" cy="1362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63181" y="1316585"/>
            <a:ext cx="97990" cy="10435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E17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773071" y="190992"/>
            <a:ext cx="97990" cy="10435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824878" y="3618874"/>
            <a:ext cx="1473047" cy="1470690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C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343704" y="5742096"/>
            <a:ext cx="1473047" cy="1470690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E27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91718" y="8816310"/>
            <a:ext cx="1473047" cy="1470690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1F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9323" y="1213171"/>
            <a:ext cx="421765" cy="4217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71555" y="10076117"/>
            <a:ext cx="421765" cy="42176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52254" y="2971452"/>
            <a:ext cx="6799038" cy="8636192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4708218" y="1903203"/>
            <a:ext cx="7116660" cy="6480594"/>
            <a:chOff x="0" y="0"/>
            <a:chExt cx="9488880" cy="8640792"/>
          </a:xfrm>
        </p:grpSpPr>
        <p:sp>
          <p:nvSpPr>
            <p:cNvPr id="26" name="TextBox 26"/>
            <p:cNvSpPr txBox="1"/>
            <p:nvPr/>
          </p:nvSpPr>
          <p:spPr>
            <a:xfrm>
              <a:off x="7892" y="1156293"/>
              <a:ext cx="9480987" cy="2576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19"/>
                </a:lnSpc>
              </a:pPr>
              <a:r>
                <a:rPr lang="en-US" sz="7655">
                  <a:solidFill>
                    <a:srgbClr val="1D1D1E"/>
                  </a:solidFill>
                  <a:latin typeface="Raleway Heavy"/>
                </a:rPr>
                <a:t>GENDER IDENTITY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892" y="133350"/>
              <a:ext cx="9480987" cy="90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4"/>
                </a:lnSpc>
              </a:pPr>
              <a:r>
                <a:rPr lang="en-US" sz="5154">
                  <a:solidFill>
                    <a:srgbClr val="1D1D1E"/>
                  </a:solidFill>
                  <a:latin typeface="Raleway Heavy"/>
                </a:rPr>
                <a:t>ABOUT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4451315"/>
              <a:ext cx="9480987" cy="4189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5"/>
                </a:lnSpc>
              </a:pPr>
              <a:endParaRPr/>
            </a:p>
            <a:p>
              <a:pPr>
                <a:lnSpc>
                  <a:spcPts val="4135"/>
                </a:lnSpc>
              </a:pPr>
              <a:r>
                <a:rPr lang="en-US" sz="3534">
                  <a:solidFill>
                    <a:srgbClr val="1D1D1E"/>
                  </a:solidFill>
                  <a:latin typeface="Raleway Bold"/>
                </a:rPr>
                <a:t>What is gender identity?</a:t>
              </a:r>
            </a:p>
            <a:p>
              <a:pPr>
                <a:lnSpc>
                  <a:spcPts val="4135"/>
                </a:lnSpc>
              </a:pPr>
              <a:endParaRPr lang="en-US" sz="3534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4135"/>
                </a:lnSpc>
              </a:pPr>
              <a:r>
                <a:rPr lang="en-US" sz="3534">
                  <a:solidFill>
                    <a:srgbClr val="1D1D1E"/>
                  </a:solidFill>
                  <a:latin typeface="Raleway Bold"/>
                </a:rPr>
                <a:t>What are pronouns?</a:t>
              </a:r>
            </a:p>
            <a:p>
              <a:pPr>
                <a:lnSpc>
                  <a:spcPts val="4135"/>
                </a:lnSpc>
              </a:pPr>
              <a:endParaRPr lang="en-US" sz="3534">
                <a:solidFill>
                  <a:srgbClr val="1D1D1E"/>
                </a:solidFill>
                <a:latin typeface="Raleway Bold"/>
              </a:endParaRPr>
            </a:p>
            <a:p>
              <a:pPr>
                <a:lnSpc>
                  <a:spcPts val="4135"/>
                </a:lnSpc>
              </a:pPr>
              <a:r>
                <a:rPr lang="en-US" sz="3534">
                  <a:solidFill>
                    <a:srgbClr val="1D1D1E"/>
                  </a:solidFill>
                  <a:latin typeface="Raleway Bold"/>
                </a:rPr>
                <a:t>What does trans mean?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97924" y="5089564"/>
            <a:ext cx="5280921" cy="5891494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4991499" y="4892028"/>
            <a:ext cx="6700219" cy="502944"/>
            <a:chOff x="0" y="0"/>
            <a:chExt cx="6350000" cy="47355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60076" y="-441990"/>
            <a:ext cx="1473047" cy="1470690"/>
            <a:chOff x="0" y="0"/>
            <a:chExt cx="6350000" cy="63398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C9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3112" y="7613545"/>
            <a:ext cx="421765" cy="42176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2940" y="-19891"/>
            <a:ext cx="421765" cy="42176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38883" y="4354219"/>
            <a:ext cx="421765" cy="421765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5400000">
            <a:off x="14465338" y="1028700"/>
            <a:ext cx="1473047" cy="1470690"/>
            <a:chOff x="0" y="0"/>
            <a:chExt cx="6350000" cy="63398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1F1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1124" y="-5106194"/>
            <a:ext cx="11080123" cy="11080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4377203" y="3517997"/>
            <a:ext cx="12437309" cy="124373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91000" y="1714500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73071" y="190992"/>
            <a:ext cx="97990" cy="10435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1F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863359" y="3036330"/>
            <a:ext cx="6778747" cy="11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9160">
                <a:solidFill>
                  <a:srgbClr val="1D1D1E"/>
                </a:solidFill>
                <a:latin typeface="Raleway Heavy"/>
              </a:rPr>
              <a:t>IDENTITY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77251" y="4240228"/>
            <a:ext cx="5950961" cy="446702"/>
            <a:chOff x="0" y="0"/>
            <a:chExt cx="6350000" cy="4735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39174">
            <a:off x="13215731" y="5000348"/>
            <a:ext cx="6457415" cy="71352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41675">
            <a:off x="9872376" y="3819391"/>
            <a:ext cx="6857618" cy="757747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863359" y="2234219"/>
            <a:ext cx="6778747" cy="62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4914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4400" y="5067300"/>
            <a:ext cx="7090853" cy="365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3524" dirty="0">
                <a:solidFill>
                  <a:srgbClr val="1D1D1E"/>
                </a:solidFill>
                <a:latin typeface="Raleway Bold"/>
              </a:rPr>
              <a:t>What makes up a person's identity?</a:t>
            </a:r>
          </a:p>
          <a:p>
            <a:pPr>
              <a:lnSpc>
                <a:spcPts val="4124"/>
              </a:lnSpc>
            </a:pPr>
            <a:endParaRPr lang="en-US" sz="3524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124"/>
              </a:lnSpc>
            </a:pPr>
            <a:r>
              <a:rPr lang="en-US" sz="3524" dirty="0">
                <a:solidFill>
                  <a:srgbClr val="1D1D1E"/>
                </a:solidFill>
                <a:latin typeface="Raleway Bold"/>
              </a:rPr>
              <a:t>Why is identity important?</a:t>
            </a:r>
          </a:p>
          <a:p>
            <a:pPr>
              <a:lnSpc>
                <a:spcPts val="4124"/>
              </a:lnSpc>
            </a:pPr>
            <a:endParaRPr lang="en-US" sz="3524" dirty="0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124"/>
              </a:lnSpc>
            </a:pPr>
            <a:r>
              <a:rPr lang="en-US" sz="3524" dirty="0">
                <a:solidFill>
                  <a:srgbClr val="1D1D1E"/>
                </a:solidFill>
                <a:latin typeface="Raleway Bold"/>
              </a:rPr>
              <a:t>How many identities do we have?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8030" y="8885759"/>
            <a:ext cx="32511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28610">
            <a:off x="3744432" y="-719979"/>
            <a:ext cx="15647136" cy="8814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9301306" y="5086097"/>
            <a:ext cx="8215759" cy="128645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077171" y="3837717"/>
            <a:ext cx="6108090" cy="458496"/>
            <a:chOff x="0" y="0"/>
            <a:chExt cx="6350000" cy="4735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97200" y="5600700"/>
            <a:ext cx="2397681" cy="6432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65094" y="5755648"/>
            <a:ext cx="2545385" cy="62778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31015" y="5755648"/>
            <a:ext cx="3044185" cy="64895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72884" y="5786900"/>
            <a:ext cx="2621748" cy="62153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55246" y="3043422"/>
            <a:ext cx="6957732" cy="65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6"/>
              </a:lnSpc>
            </a:pPr>
            <a:r>
              <a:rPr lang="en-US" sz="5093">
                <a:solidFill>
                  <a:srgbClr val="1D1D1E"/>
                </a:solidFill>
                <a:latin typeface="Raleway Heavy"/>
              </a:rPr>
              <a:t>TOXIC MASCULINITY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79551" y="2288879"/>
            <a:ext cx="6957732" cy="64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5044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10201" y="4505967"/>
            <a:ext cx="7278079" cy="428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3"/>
              </a:lnSpc>
            </a:pPr>
            <a:r>
              <a:rPr lang="en-US" sz="3618">
                <a:solidFill>
                  <a:srgbClr val="1D1D1E"/>
                </a:solidFill>
                <a:latin typeface="Raleway Bold"/>
              </a:rPr>
              <a:t>What do we mean by toxic masculinity?</a:t>
            </a:r>
          </a:p>
          <a:p>
            <a:pPr>
              <a:lnSpc>
                <a:spcPts val="4233"/>
              </a:lnSpc>
            </a:pPr>
            <a:endParaRPr lang="en-US" sz="3618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233"/>
              </a:lnSpc>
            </a:pPr>
            <a:r>
              <a:rPr lang="en-US" sz="3618">
                <a:solidFill>
                  <a:srgbClr val="1D1D1E"/>
                </a:solidFill>
                <a:latin typeface="Raleway Bold"/>
              </a:rPr>
              <a:t>Why is toxic masculinity harmful?</a:t>
            </a:r>
          </a:p>
          <a:p>
            <a:pPr>
              <a:lnSpc>
                <a:spcPts val="4233"/>
              </a:lnSpc>
            </a:pPr>
            <a:endParaRPr lang="en-US" sz="3618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4233"/>
              </a:lnSpc>
            </a:pPr>
            <a:r>
              <a:rPr lang="en-US" sz="3618">
                <a:solidFill>
                  <a:srgbClr val="1D1D1E"/>
                </a:solidFill>
                <a:latin typeface="Raleway Bold"/>
              </a:rPr>
              <a:t>How can it be addressed?</a:t>
            </a:r>
          </a:p>
          <a:p>
            <a:pPr>
              <a:lnSpc>
                <a:spcPts val="4233"/>
              </a:lnSpc>
            </a:pPr>
            <a:endParaRPr lang="en-US" sz="3618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78031" y="8885759"/>
            <a:ext cx="3098770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6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114972">
            <a:off x="-4298127" y="-758493"/>
            <a:ext cx="23653818" cy="15158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3799649" y="6957634"/>
            <a:ext cx="24749081" cy="38753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43822" y="1601004"/>
            <a:ext cx="8156213" cy="8745851"/>
            <a:chOff x="0" y="0"/>
            <a:chExt cx="8099053" cy="8684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99054" cy="8685829"/>
            </a:xfrm>
            <a:custGeom>
              <a:avLst/>
              <a:gdLst/>
              <a:ahLst/>
              <a:cxnLst/>
              <a:rect l="l" t="t" r="r" b="b"/>
              <a:pathLst>
                <a:path w="8099054" h="8685829">
                  <a:moveTo>
                    <a:pt x="7081783" y="0"/>
                  </a:moveTo>
                  <a:lnTo>
                    <a:pt x="1017270" y="0"/>
                  </a:lnTo>
                  <a:cubicBezTo>
                    <a:pt x="455930" y="0"/>
                    <a:pt x="0" y="717706"/>
                    <a:pt x="0" y="1601343"/>
                  </a:cubicBezTo>
                  <a:lnTo>
                    <a:pt x="0" y="5791626"/>
                  </a:lnTo>
                  <a:cubicBezTo>
                    <a:pt x="0" y="6675263"/>
                    <a:pt x="455930" y="7392969"/>
                    <a:pt x="1017270" y="7392969"/>
                  </a:cubicBezTo>
                  <a:lnTo>
                    <a:pt x="1800860" y="7392969"/>
                  </a:lnTo>
                  <a:lnTo>
                    <a:pt x="1800860" y="8685829"/>
                  </a:lnTo>
                  <a:lnTo>
                    <a:pt x="2532380" y="7392969"/>
                  </a:lnTo>
                  <a:lnTo>
                    <a:pt x="7081783" y="7392969"/>
                  </a:lnTo>
                  <a:cubicBezTo>
                    <a:pt x="7643123" y="7392969"/>
                    <a:pt x="8099054" y="6675263"/>
                    <a:pt x="8099054" y="5791626"/>
                  </a:cubicBezTo>
                  <a:lnTo>
                    <a:pt x="8099054" y="1601343"/>
                  </a:lnTo>
                  <a:cubicBezTo>
                    <a:pt x="8099054" y="717706"/>
                    <a:pt x="7644394" y="0"/>
                    <a:pt x="70817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796225">
            <a:off x="1012549" y="540788"/>
            <a:ext cx="18146591" cy="115773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482883" y="3569249"/>
            <a:ext cx="5398863" cy="405259"/>
            <a:chOff x="0" y="0"/>
            <a:chExt cx="6350000" cy="473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473557"/>
            </a:xfrm>
            <a:custGeom>
              <a:avLst/>
              <a:gdLst/>
              <a:ahLst/>
              <a:cxnLst/>
              <a:rect l="l" t="t" r="r" b="b"/>
              <a:pathLst>
                <a:path w="6350000" h="473557">
                  <a:moveTo>
                    <a:pt x="0" y="0"/>
                  </a:moveTo>
                  <a:lnTo>
                    <a:pt x="0" y="200507"/>
                  </a:lnTo>
                  <a:lnTo>
                    <a:pt x="2921000" y="200507"/>
                  </a:lnTo>
                  <a:lnTo>
                    <a:pt x="3175000" y="473557"/>
                  </a:lnTo>
                  <a:lnTo>
                    <a:pt x="3429000" y="200507"/>
                  </a:lnTo>
                  <a:lnTo>
                    <a:pt x="6350000" y="200507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1D1D1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808221" y="2880453"/>
            <a:ext cx="7048469" cy="5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4501">
                <a:solidFill>
                  <a:srgbClr val="1D1D1E"/>
                </a:solidFill>
                <a:latin typeface="Raleway Heavy"/>
              </a:rPr>
              <a:t>EQUALITY AND EQUITY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4654" y="2195579"/>
            <a:ext cx="6149850" cy="57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6"/>
              </a:lnSpc>
            </a:pPr>
            <a:r>
              <a:rPr lang="en-US" sz="4458">
                <a:solidFill>
                  <a:srgbClr val="1D1D1E"/>
                </a:solidFill>
                <a:latin typeface="Raleway Heavy"/>
              </a:rPr>
              <a:t>ABOUT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48956" y="4504435"/>
            <a:ext cx="6739044" cy="46330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15955" y="4056971"/>
            <a:ext cx="6433001" cy="520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en-US" sz="3197">
                <a:solidFill>
                  <a:srgbClr val="1D1D1E"/>
                </a:solidFill>
                <a:latin typeface="Raleway Bold"/>
              </a:rPr>
              <a:t>What is the difference between equality and equity?</a:t>
            </a:r>
          </a:p>
          <a:p>
            <a:pPr>
              <a:lnSpc>
                <a:spcPts val="3741"/>
              </a:lnSpc>
            </a:pPr>
            <a:endParaRPr lang="en-US" sz="319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41"/>
              </a:lnSpc>
            </a:pPr>
            <a:r>
              <a:rPr lang="en-US" sz="3197">
                <a:solidFill>
                  <a:srgbClr val="1D1D1E"/>
                </a:solidFill>
                <a:latin typeface="Raleway Bold"/>
              </a:rPr>
              <a:t>Why is equity important when talking about equality?</a:t>
            </a:r>
          </a:p>
          <a:p>
            <a:pPr>
              <a:lnSpc>
                <a:spcPts val="3741"/>
              </a:lnSpc>
            </a:pPr>
            <a:endParaRPr lang="en-US" sz="319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41"/>
              </a:lnSpc>
            </a:pPr>
            <a:r>
              <a:rPr lang="en-US" sz="3197">
                <a:solidFill>
                  <a:srgbClr val="1D1D1E"/>
                </a:solidFill>
                <a:latin typeface="Raleway Bold"/>
              </a:rPr>
              <a:t>Ask for an example of equality vs equity in school </a:t>
            </a:r>
          </a:p>
          <a:p>
            <a:pPr>
              <a:lnSpc>
                <a:spcPts val="3741"/>
              </a:lnSpc>
            </a:pPr>
            <a:endParaRPr lang="en-US" sz="319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41"/>
              </a:lnSpc>
            </a:pPr>
            <a:endParaRPr lang="en-US" sz="3197">
              <a:solidFill>
                <a:srgbClr val="1D1D1E"/>
              </a:solidFill>
              <a:latin typeface="Raleway Bold"/>
            </a:endParaRPr>
          </a:p>
          <a:p>
            <a:pPr>
              <a:lnSpc>
                <a:spcPts val="3741"/>
              </a:lnSpc>
            </a:pPr>
            <a:endParaRPr lang="en-US" sz="3197">
              <a:solidFill>
                <a:srgbClr val="1D1D1E"/>
              </a:solidFill>
              <a:latin typeface="Raleway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5960" y="542713"/>
            <a:ext cx="6197153" cy="11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8633" spc="-215">
                <a:solidFill>
                  <a:srgbClr val="FFFFFF"/>
                </a:solidFill>
                <a:latin typeface="Poppins Bold Bold"/>
              </a:rPr>
              <a:t>Let's talk...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526" y="8620064"/>
            <a:ext cx="1242347" cy="124234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78030" y="8885759"/>
            <a:ext cx="3174969" cy="749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LET'S GET TALKING ABOUT DIFFERENCE</a:t>
            </a:r>
          </a:p>
          <a:p>
            <a:pPr algn="ctr">
              <a:lnSpc>
                <a:spcPts val="1945"/>
              </a:lnSpc>
            </a:pPr>
            <a:r>
              <a:rPr lang="en-US" sz="1663" spc="199" dirty="0">
                <a:solidFill>
                  <a:srgbClr val="FFFFFF"/>
                </a:solidFill>
                <a:latin typeface="Quicksand Bold"/>
              </a:rPr>
              <a:t>DUALFREQUENCY.CO.UK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498</Words>
  <Application>Microsoft Macintosh PowerPoint</Application>
  <PresentationFormat>Custom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Raleway</vt:lpstr>
      <vt:lpstr>Raleway Bold</vt:lpstr>
      <vt:lpstr>Raleway Heavy</vt:lpstr>
      <vt:lpstr>Arimo</vt:lpstr>
      <vt:lpstr>Arimo Bold</vt:lpstr>
      <vt:lpstr>Arimo Italics</vt:lpstr>
      <vt:lpstr>Arimo Bold Italics</vt:lpstr>
      <vt:lpstr>Quicksand</vt:lpstr>
      <vt:lpstr>Quicksand Bold</vt:lpstr>
      <vt:lpstr>Quicksand Italics</vt:lpstr>
      <vt:lpstr>Quicksand Bold Italics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Talk about Diversity Presentation</dc:title>
  <cp:lastModifiedBy>Charlotte Andrew</cp:lastModifiedBy>
  <cp:revision>2</cp:revision>
  <dcterms:created xsi:type="dcterms:W3CDTF">2006-08-16T00:00:00Z</dcterms:created>
  <dcterms:modified xsi:type="dcterms:W3CDTF">2020-09-16T12:06:03Z</dcterms:modified>
  <dc:identifier>DAEH8TSkmAQ</dc:identifier>
</cp:coreProperties>
</file>